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5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9"/>
          <a:stretch/>
        </p:blipFill>
        <p:spPr bwMode="auto">
          <a:xfrm>
            <a:off x="63015" y="23529"/>
            <a:ext cx="9267805" cy="683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0"/>
            <a:ext cx="8136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Среди 7-8 классов по мини-футболу</a:t>
            </a:r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40968"/>
            <a:ext cx="7502149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700692"/>
              </p:ext>
            </p:extLst>
          </p:nvPr>
        </p:nvGraphicFramePr>
        <p:xfrm>
          <a:off x="539552" y="1268760"/>
          <a:ext cx="8229599" cy="1859280"/>
        </p:xfrm>
        <a:graphic>
          <a:graphicData uri="http://schemas.openxmlformats.org/drawingml/2006/table">
            <a:tbl>
              <a:tblPr firstRow="1" firstCol="1" bandRow="1"/>
              <a:tblGrid>
                <a:gridCol w="538873"/>
                <a:gridCol w="575971"/>
                <a:gridCol w="542646"/>
                <a:gridCol w="545161"/>
                <a:gridCol w="543274"/>
                <a:gridCol w="543274"/>
                <a:gridCol w="543274"/>
                <a:gridCol w="543274"/>
                <a:gridCol w="543274"/>
                <a:gridCol w="545161"/>
                <a:gridCol w="543274"/>
                <a:gridCol w="543274"/>
                <a:gridCol w="567797"/>
                <a:gridCol w="542017"/>
                <a:gridCol w="569055"/>
              </a:tblGrid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гол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</a:rPr>
                        <a:t>очко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2:2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2:2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2:2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0:5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11-13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7б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2:2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2:0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1:1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0:4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11-11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0:6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0:2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0-15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IX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2:2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kk-KZ" sz="1000" dirty="0">
                          <a:effectLst/>
                          <a:latin typeface="Times New Roman"/>
                          <a:ea typeface="Times New Roman"/>
                        </a:rPr>
                        <a:t>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:0</a:t>
                      </a: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8-12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VI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6-0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12-8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VII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8б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Times New Roman"/>
                        </a:rPr>
                        <a:t>1:1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3:2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7:2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4:6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22-11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Times New Roman"/>
                        </a:rPr>
                        <a:t>2:2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Times New Roman"/>
                        </a:rPr>
                        <a:t>2:0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2:7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Times New Roman"/>
                          <a:ea typeface="Times New Roman"/>
                        </a:rPr>
                        <a:t>1:1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Times New Roman"/>
                          <a:ea typeface="Times New Roman"/>
                        </a:rPr>
                        <a:t>2:7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16-22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Times New Roman"/>
                        </a:rPr>
                        <a:t>5:0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dirty="0" smtClean="0">
                          <a:effectLst/>
                          <a:latin typeface="Times New Roman"/>
                          <a:ea typeface="Times New Roman"/>
                        </a:rPr>
                        <a:t>4:1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6:4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Times New Roman"/>
                          <a:ea typeface="Times New Roman"/>
                        </a:rPr>
                        <a:t>1:1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:0</a:t>
                      </a: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25-8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Times New Roman"/>
                        </a:rPr>
                        <a:t>7:1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11-4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8ж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1-11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VIII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71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15416"/>
            <a:ext cx="9036496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1680" y="15350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9-10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мини-футболу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554060"/>
              </p:ext>
            </p:extLst>
          </p:nvPr>
        </p:nvGraphicFramePr>
        <p:xfrm>
          <a:off x="308368" y="1132686"/>
          <a:ext cx="3399536" cy="1044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224"/>
                <a:gridCol w="344880"/>
                <a:gridCol w="360040"/>
                <a:gridCol w="360040"/>
                <a:gridCol w="375200"/>
                <a:gridCol w="432048"/>
                <a:gridCol w="432048"/>
                <a:gridCol w="504056"/>
              </a:tblGrid>
              <a:tr h="164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Группа </a:t>
                      </a:r>
                      <a:r>
                        <a:rPr lang="ru-RU" sz="1000" dirty="0" smtClean="0">
                          <a:effectLst/>
                        </a:rPr>
                        <a:t>    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мячи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очко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место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1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 Ж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3:1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3:1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6-4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6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II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4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10 Г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1:3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4:1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7-4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6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4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 В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1:3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1:4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3-8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IV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 Г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2:0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0:2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1:2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3-4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III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35896" y="1055742"/>
            <a:ext cx="8450188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266825" algn="l"/>
                <a:tab pos="32591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266825" algn="l"/>
                <a:tab pos="32591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266825" algn="l"/>
                <a:tab pos="32591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266825" algn="l"/>
                <a:tab pos="32591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266825" algn="l"/>
                <a:tab pos="32591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266825" algn="l"/>
                <a:tab pos="32591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266825" algn="l"/>
                <a:tab pos="32591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266825" algn="l"/>
                <a:tab pos="32591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266825" algn="l"/>
                <a:tab pos="32591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6825" algn="l"/>
                <a:tab pos="3259138" algn="r"/>
              </a:tabLst>
            </a:pP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6825" algn="l"/>
                <a:tab pos="3259138" algn="r"/>
              </a:tabLst>
            </a:pPr>
            <a:endParaRPr lang="ru-RU" altLang="ru-RU" sz="1000" dirty="0"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6825" algn="l"/>
                <a:tab pos="3259138" algn="r"/>
              </a:tabLst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                                     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ru-RU" altLang="ru-RU" sz="1000" dirty="0" smtClean="0">
                <a:ea typeface="Times New Roman" pitchFamily="18" charset="0"/>
              </a:rPr>
              <a:t>1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_____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6825" algn="l"/>
                <a:tab pos="3259138" algn="r"/>
              </a:tabLst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altLang="ru-RU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alt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1 и 2 место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altLang="ru-RU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6825" algn="l"/>
                <a:tab pos="3259138" algn="r"/>
              </a:tabLst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57773"/>
              </p:ext>
            </p:extLst>
          </p:nvPr>
        </p:nvGraphicFramePr>
        <p:xfrm>
          <a:off x="5580112" y="1183169"/>
          <a:ext cx="3395975" cy="1013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616"/>
                <a:gridCol w="332484"/>
                <a:gridCol w="345392"/>
                <a:gridCol w="333624"/>
                <a:gridCol w="370108"/>
                <a:gridCol w="432048"/>
                <a:gridCol w="432048"/>
                <a:gridCol w="51565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 Группа С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мячи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очко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10 Б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1:2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0:2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4:5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5-9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IV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10 Е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2:1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0:3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0:3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2-7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III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10 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7-0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9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10 Ж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5:4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0:2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8-6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6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II 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101514"/>
              </p:ext>
            </p:extLst>
          </p:nvPr>
        </p:nvGraphicFramePr>
        <p:xfrm>
          <a:off x="308364" y="2476758"/>
          <a:ext cx="3399540" cy="1050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228"/>
                <a:gridCol w="360040"/>
                <a:gridCol w="374584"/>
                <a:gridCol w="345496"/>
                <a:gridCol w="360040"/>
                <a:gridCol w="432048"/>
                <a:gridCol w="432048"/>
                <a:gridCol w="504056"/>
              </a:tblGrid>
              <a:tr h="162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Группа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      </a:t>
                      </a:r>
                      <a:r>
                        <a:rPr lang="ru-RU" sz="1000" dirty="0">
                          <a:effectLst/>
                        </a:rPr>
                        <a:t>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мячи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очко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 Б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1:3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1:4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5-7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III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10 Д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0:2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1:5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1-10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IV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10 В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3:1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2:0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8-1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9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I</a:t>
                      </a:r>
                      <a:r>
                        <a:rPr lang="ru-RU" sz="1000" dirty="0" smtClean="0">
                          <a:effectLst/>
                        </a:rPr>
                        <a:t>       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 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4:1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5:1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0:3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9-5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II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864916"/>
              </p:ext>
            </p:extLst>
          </p:nvPr>
        </p:nvGraphicFramePr>
        <p:xfrm>
          <a:off x="5580113" y="2492896"/>
          <a:ext cx="3384376" cy="85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563"/>
                <a:gridCol w="472564"/>
                <a:gridCol w="432048"/>
                <a:gridCol w="360040"/>
                <a:gridCol w="504056"/>
                <a:gridCol w="432048"/>
                <a:gridCol w="504057"/>
              </a:tblGrid>
              <a:tr h="15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Группа </a:t>
                      </a: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мячи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очко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3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 Д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2:1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</a:t>
                      </a:r>
                      <a:r>
                        <a:rPr lang="ru-RU" sz="1000" dirty="0" smtClean="0">
                          <a:effectLst/>
                        </a:rPr>
                        <a:t>:1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4-2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3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 И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200" dirty="0" smtClean="0">
                          <a:effectLst/>
                        </a:rPr>
                        <a:t> 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1:2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2-4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3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 Е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1:</a:t>
                      </a:r>
                      <a:r>
                        <a:rPr lang="en-US" sz="10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2:1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000" dirty="0" smtClean="0">
                          <a:effectLst/>
                        </a:rPr>
                        <a:t> 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3-3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491880" y="2630815"/>
            <a:ext cx="288031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3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3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3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3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3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3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3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3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3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2500" algn="l"/>
                <a:tab pos="3238500" algn="r"/>
              </a:tabLst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      </a:t>
            </a:r>
            <a:r>
              <a:rPr kumimoji="0" lang="ru-RU" alt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3 и 4 место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2500" algn="l"/>
                <a:tab pos="3238500" algn="r"/>
              </a:tabLst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D2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</a:t>
            </a:r>
            <a:r>
              <a:rPr kumimoji="0" lang="ru-RU" altLang="ru-RU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B2</a:t>
            </a:r>
            <a:b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437949"/>
              </p:ext>
            </p:extLst>
          </p:nvPr>
        </p:nvGraphicFramePr>
        <p:xfrm>
          <a:off x="3995936" y="1556792"/>
          <a:ext cx="216024" cy="1224136"/>
        </p:xfrm>
        <a:graphic>
          <a:graphicData uri="http://schemas.openxmlformats.org/drawingml/2006/table">
            <a:tbl>
              <a:tblPr/>
              <a:tblGrid>
                <a:gridCol w="216024"/>
              </a:tblGrid>
              <a:tr h="1224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389982"/>
              </p:ext>
            </p:extLst>
          </p:nvPr>
        </p:nvGraphicFramePr>
        <p:xfrm>
          <a:off x="5163015" y="1583473"/>
          <a:ext cx="208280" cy="1260088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260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634733"/>
              </p:ext>
            </p:extLst>
          </p:nvPr>
        </p:nvGraphicFramePr>
        <p:xfrm>
          <a:off x="4204010" y="2230244"/>
          <a:ext cx="367990" cy="365760"/>
        </p:xfrm>
        <a:graphic>
          <a:graphicData uri="http://schemas.openxmlformats.org/drawingml/2006/table">
            <a:tbl>
              <a:tblPr/>
              <a:tblGrid>
                <a:gridCol w="36799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372987"/>
              </p:ext>
            </p:extLst>
          </p:nvPr>
        </p:nvGraphicFramePr>
        <p:xfrm>
          <a:off x="4788024" y="2227096"/>
          <a:ext cx="396044" cy="365760"/>
        </p:xfrm>
        <a:graphic>
          <a:graphicData uri="http://schemas.openxmlformats.org/drawingml/2006/table">
            <a:tbl>
              <a:tblPr/>
              <a:tblGrid>
                <a:gridCol w="396044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32" y="3501008"/>
            <a:ext cx="9505950" cy="321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90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51"/>
          <a:stretch/>
        </p:blipFill>
        <p:spPr bwMode="auto">
          <a:xfrm>
            <a:off x="-3515" y="-21162"/>
            <a:ext cx="9144000" cy="687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51720" y="188640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мини-футболу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296731"/>
              </p:ext>
            </p:extLst>
          </p:nvPr>
        </p:nvGraphicFramePr>
        <p:xfrm>
          <a:off x="1577268" y="745252"/>
          <a:ext cx="7213600" cy="1512168"/>
        </p:xfrm>
        <a:graphic>
          <a:graphicData uri="http://schemas.openxmlformats.org/drawingml/2006/table">
            <a:tbl>
              <a:tblPr firstRow="1" firstCol="1" bandRow="1"/>
              <a:tblGrid>
                <a:gridCol w="544195"/>
                <a:gridCol w="581660"/>
                <a:gridCol w="548005"/>
                <a:gridCol w="550545"/>
                <a:gridCol w="548640"/>
                <a:gridCol w="548640"/>
                <a:gridCol w="548640"/>
                <a:gridCol w="548640"/>
                <a:gridCol w="548640"/>
                <a:gridCol w="550545"/>
                <a:gridCol w="573405"/>
                <a:gridCol w="547370"/>
                <a:gridCol w="57467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прим.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очко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1:0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3:2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2:2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4:5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2:0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6:1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3:1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21-11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11б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0:1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4:1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2:0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6-2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11в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2:2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1:1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4:2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 2:0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9-5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11г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2:2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1:4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1:1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2:0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6-7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11к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5:4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2:4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2:0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17:10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26-18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11д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0:2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0:2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0:2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0:2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0:2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0:2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0:2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0-14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11е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1:6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2:0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6:1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9-7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11ж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1:3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10:17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2:0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1:6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14-26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65200" y="31765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64904"/>
            <a:ext cx="704936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59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75"/>
          <a:stretch/>
        </p:blipFill>
        <p:spPr bwMode="auto">
          <a:xfrm>
            <a:off x="-3043" y="6457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60579" y="116632"/>
            <a:ext cx="78318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Среди 7-8 классов по настольный теннис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36913"/>
            <a:ext cx="885698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843930"/>
              </p:ext>
            </p:extLst>
          </p:nvPr>
        </p:nvGraphicFramePr>
        <p:xfrm>
          <a:off x="493204" y="836712"/>
          <a:ext cx="8229599" cy="1676400"/>
        </p:xfrm>
        <a:graphic>
          <a:graphicData uri="http://schemas.openxmlformats.org/drawingml/2006/table">
            <a:tbl>
              <a:tblPr firstRow="1" firstCol="1" bandRow="1"/>
              <a:tblGrid>
                <a:gridCol w="538873"/>
                <a:gridCol w="575971"/>
                <a:gridCol w="542646"/>
                <a:gridCol w="545161"/>
                <a:gridCol w="543274"/>
                <a:gridCol w="543274"/>
                <a:gridCol w="543274"/>
                <a:gridCol w="543274"/>
                <a:gridCol w="543274"/>
                <a:gridCol w="545161"/>
                <a:gridCol w="543274"/>
                <a:gridCol w="543274"/>
                <a:gridCol w="567797"/>
                <a:gridCol w="542017"/>
                <a:gridCol w="569055"/>
              </a:tblGrid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прим.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очко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  1:2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 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12-15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7б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20-7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6-21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VI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14-13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1-26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VII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8б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18-9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20-7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15-12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17-10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8ж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12-15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VI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09" marR="6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38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05"/>
          <a:stretch/>
        </p:blipFill>
        <p:spPr bwMode="auto">
          <a:xfrm>
            <a:off x="72008" y="11663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16632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9-10 классов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настольный теннис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31271"/>
              </p:ext>
            </p:extLst>
          </p:nvPr>
        </p:nvGraphicFramePr>
        <p:xfrm>
          <a:off x="5732374" y="791880"/>
          <a:ext cx="3419875" cy="1038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776"/>
                <a:gridCol w="410338"/>
                <a:gridCol w="360040"/>
                <a:gridCol w="360040"/>
                <a:gridCol w="360040"/>
                <a:gridCol w="432048"/>
                <a:gridCol w="432048"/>
                <a:gridCol w="467545"/>
              </a:tblGrid>
              <a:tr h="169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Группа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 </a:t>
                      </a:r>
                      <a:r>
                        <a:rPr lang="ru-RU" sz="1050" dirty="0">
                          <a:effectLst/>
                        </a:rPr>
                        <a:t>С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мячи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очко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9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 Б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200" b="1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7-2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6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II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9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 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200" b="1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0:3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0:3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0-9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IV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9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 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0:3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3-6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III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8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 Ж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200" b="1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8-1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311649"/>
              </p:ext>
            </p:extLst>
          </p:nvPr>
        </p:nvGraphicFramePr>
        <p:xfrm>
          <a:off x="395536" y="823221"/>
          <a:ext cx="3384376" cy="1093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360040"/>
                <a:gridCol w="360040"/>
                <a:gridCol w="360040"/>
                <a:gridCol w="360040"/>
                <a:gridCol w="432048"/>
                <a:gridCol w="432048"/>
                <a:gridCol w="504056"/>
              </a:tblGrid>
              <a:tr h="317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Группа 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мячи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очко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3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 Ж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3:1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9-1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3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 Г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6-3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3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 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2-7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9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 </a:t>
                      </a:r>
                      <a:r>
                        <a:rPr lang="ru-RU" sz="1100" dirty="0" smtClean="0">
                          <a:effectLst/>
                        </a:rPr>
                        <a:t>Г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0:3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0:2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1:2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1-7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IV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378188"/>
              </p:ext>
            </p:extLst>
          </p:nvPr>
        </p:nvGraphicFramePr>
        <p:xfrm>
          <a:off x="395534" y="2129627"/>
          <a:ext cx="3384378" cy="105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6"/>
                <a:gridCol w="360040"/>
                <a:gridCol w="360040"/>
                <a:gridCol w="360040"/>
                <a:gridCol w="360040"/>
                <a:gridCol w="432048"/>
                <a:gridCol w="432048"/>
                <a:gridCol w="504056"/>
              </a:tblGrid>
              <a:tr h="162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Группа 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мячи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очко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 Б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1:2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7-2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6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 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0:2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2:1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2-6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 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 2:1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2:0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6-1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 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1:2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0:2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1-7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IV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716180"/>
              </p:ext>
            </p:extLst>
          </p:nvPr>
        </p:nvGraphicFramePr>
        <p:xfrm>
          <a:off x="5734613" y="2114595"/>
          <a:ext cx="3013851" cy="868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360040"/>
                <a:gridCol w="360040"/>
                <a:gridCol w="349555"/>
                <a:gridCol w="432048"/>
                <a:gridCol w="432048"/>
                <a:gridCol w="50405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Группа 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мячи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очко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 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 </a:t>
                      </a:r>
                      <a:r>
                        <a:rPr lang="en-US" sz="1200" b="1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5-1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6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3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 И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200" b="1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0:3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0-6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3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 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2:0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3-2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II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707904" y="103448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266825" algn="l"/>
                <a:tab pos="3259138" algn="r"/>
              </a:tabLst>
            </a:pPr>
            <a:r>
              <a:rPr lang="ru-RU" alt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en-US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</a:t>
            </a:r>
            <a:r>
              <a:rPr lang="ru-RU" alt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                                </a:t>
            </a:r>
            <a:r>
              <a:rPr lang="en-US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en-US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r>
              <a:rPr lang="ru-RU" altLang="ru-RU" sz="1000" dirty="0">
                <a:solidFill>
                  <a:prstClr val="black"/>
                </a:solidFill>
                <a:ea typeface="Times New Roman" pitchFamily="18" charset="0"/>
              </a:rPr>
              <a:t>1</a:t>
            </a:r>
            <a:r>
              <a:rPr lang="ru-RU" alt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endParaRPr lang="ru-RU" altLang="ru-RU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66825" algn="l"/>
                <a:tab pos="3259138" algn="r"/>
              </a:tabLst>
            </a:pPr>
            <a:r>
              <a:rPr lang="ru-RU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en-US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r>
              <a:rPr lang="ru-RU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                                   </a:t>
            </a:r>
            <a:r>
              <a:rPr lang="en-US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A</a:t>
            </a:r>
            <a:r>
              <a:rPr lang="ru-RU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234888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38500" algn="r"/>
              </a:tabLst>
            </a:pPr>
            <a:r>
              <a:rPr lang="ru-RU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</a:t>
            </a:r>
            <a:r>
              <a:rPr lang="en-US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ru-RU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lang="en-US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lang="en-US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r>
              <a:rPr lang="ru-RU" alt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lang="ru-RU" altLang="ru-RU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  <a:tab pos="3238500" algn="r"/>
              </a:tabLst>
            </a:pPr>
            <a:r>
              <a:rPr lang="ru-RU" alt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lang="ru-RU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</a:t>
            </a:r>
            <a:r>
              <a:rPr lang="en-US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D2</a:t>
            </a:r>
            <a:r>
              <a:rPr lang="ru-RU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r>
              <a:rPr lang="en-US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alt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B2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324364" y="961597"/>
            <a:ext cx="102143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000" u="sng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 1 и 2 место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31059" y="2625879"/>
            <a:ext cx="102143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000" u="sng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 3 и 4 место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00490"/>
              </p:ext>
            </p:extLst>
          </p:nvPr>
        </p:nvGraphicFramePr>
        <p:xfrm>
          <a:off x="4169229" y="1234535"/>
          <a:ext cx="208280" cy="13144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3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888756"/>
              </p:ext>
            </p:extLst>
          </p:nvPr>
        </p:nvGraphicFramePr>
        <p:xfrm>
          <a:off x="5246914" y="1234535"/>
          <a:ext cx="208280" cy="1345379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3453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804131"/>
              </p:ext>
            </p:extLst>
          </p:nvPr>
        </p:nvGraphicFramePr>
        <p:xfrm>
          <a:off x="4365171" y="1817914"/>
          <a:ext cx="326572" cy="365760"/>
        </p:xfrm>
        <a:graphic>
          <a:graphicData uri="http://schemas.openxmlformats.org/drawingml/2006/table">
            <a:tbl>
              <a:tblPr/>
              <a:tblGrid>
                <a:gridCol w="326572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767941"/>
              </p:ext>
            </p:extLst>
          </p:nvPr>
        </p:nvGraphicFramePr>
        <p:xfrm>
          <a:off x="4931229" y="1796143"/>
          <a:ext cx="293914" cy="365760"/>
        </p:xfrm>
        <a:graphic>
          <a:graphicData uri="http://schemas.openxmlformats.org/drawingml/2006/table">
            <a:tbl>
              <a:tblPr/>
              <a:tblGrid>
                <a:gridCol w="293914"/>
              </a:tblGrid>
              <a:tr h="3170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8960"/>
            <a:ext cx="9505950" cy="33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52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92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0728" y="116632"/>
            <a:ext cx="85981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по настольный теннис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492897"/>
            <a:ext cx="842493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93000"/>
              </p:ext>
            </p:extLst>
          </p:nvPr>
        </p:nvGraphicFramePr>
        <p:xfrm>
          <a:off x="683568" y="836712"/>
          <a:ext cx="7632847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575823"/>
                <a:gridCol w="615466"/>
                <a:gridCol w="579855"/>
                <a:gridCol w="582542"/>
                <a:gridCol w="580526"/>
                <a:gridCol w="580526"/>
                <a:gridCol w="580526"/>
                <a:gridCol w="580526"/>
                <a:gridCol w="580526"/>
                <a:gridCol w="582542"/>
                <a:gridCol w="606731"/>
                <a:gridCol w="579183"/>
                <a:gridCol w="60807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прим.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очко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10-11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11б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6-3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7-5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9-3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8-4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0:3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0-21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2:1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5-3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11ж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3:0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1:2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6-6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18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591</Words>
  <Application>Microsoft Office PowerPoint</Application>
  <PresentationFormat>Экран (4:3)</PresentationFormat>
  <Paragraphs>885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2-115</cp:lastModifiedBy>
  <cp:revision>50</cp:revision>
  <dcterms:created xsi:type="dcterms:W3CDTF">2018-11-21T04:23:20Z</dcterms:created>
  <dcterms:modified xsi:type="dcterms:W3CDTF">2019-01-21T04:19:18Z</dcterms:modified>
</cp:coreProperties>
</file>